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5"/>
  </p:handoutMasterIdLst>
  <p:sldIdLst>
    <p:sldId id="256" r:id="rId4"/>
    <p:sldId id="261" r:id="rId5"/>
    <p:sldId id="424" r:id="rId6"/>
    <p:sldId id="425" r:id="rId7"/>
    <p:sldId id="426" r:id="rId8"/>
    <p:sldId id="429" r:id="rId9"/>
    <p:sldId id="431" r:id="rId10"/>
    <p:sldId id="432" r:id="rId11"/>
    <p:sldId id="437" r:id="rId12"/>
    <p:sldId id="439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92" y="624"/>
      </p:cViewPr>
      <p:guideLst>
        <p:guide orient="horz" pos="242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B4D6AF-4538-4D14-8DE9-AF71902DB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AAEC3-806E-48AA-9FDE-D039E69746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5BB2-A1FB-40DF-9345-346EDF792E25}" type="datetimeFigureOut">
              <a:rPr lang="en-US" smtClean="0"/>
              <a:t>8/11/20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88C50-3A40-43F4-BCAC-BD7231BC5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65A30-5AF6-4B1A-B2A5-1297B07A6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579D-F889-409E-994B-C50D6D19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A85527-7686-4B9E-BCA2-C89E7EF409CC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522C4B-7807-4A39-9C8D-700C20C373F3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CF3E71-BBD5-4B4A-A297-09EBE8A0F8E9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C64CBA-1510-44FC-8160-A608DC48F2F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F3E328-6D2D-439B-8511-A2B61657404F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8ACE1E-5A98-4F91-9738-F6BA3802E93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913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7" y="564046"/>
            <a:ext cx="6624018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04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787091-7430-48E2-A263-D592A20EF329}"/>
              </a:ext>
            </a:extLst>
          </p:cNvPr>
          <p:cNvGrpSpPr/>
          <p:nvPr userDrawn="1"/>
        </p:nvGrpSpPr>
        <p:grpSpPr>
          <a:xfrm>
            <a:off x="0" y="3898232"/>
            <a:ext cx="12192000" cy="1467852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945DE9-E3D5-4878-87F8-0F789D212B69}"/>
              </a:ext>
            </a:extLst>
          </p:cNvPr>
          <p:cNvSpPr/>
          <p:nvPr userDrawn="1"/>
        </p:nvSpPr>
        <p:spPr>
          <a:xfrm>
            <a:off x="0" y="2568742"/>
            <a:ext cx="12191999" cy="1720516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907972" y="1063755"/>
            <a:ext cx="4376057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52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96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70" y="312821"/>
            <a:ext cx="7503694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84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2" r:id="rId3"/>
    <p:sldLayoutId id="2147483740" r:id="rId4"/>
    <p:sldLayoutId id="2147483737" r:id="rId5"/>
    <p:sldLayoutId id="2147483736" r:id="rId6"/>
    <p:sldLayoutId id="2147483739" r:id="rId7"/>
    <p:sldLayoutId id="2147483743" r:id="rId8"/>
    <p:sldLayoutId id="2147483750" r:id="rId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4536610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152544" y="4967844"/>
            <a:ext cx="1188705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E-COURT FITUR UPAYA HUKUM BANDING SECARA ELEKTRONIK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BERDASARKAN SK KMA NO. 271/KMA/SK/XII/2019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TENTANG PETUNJUK TEKNIS ADMINISTRASI PERKARA DAN PERSIDANGAN DI PENGADILAN TINGKAT BANDING, KASASI DAN PENINJAUAN KEMBALI SECARA ELEKTRONIK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 descr="D:\25-FILE GRAFIS\LOGO MA TRANSOARA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49" y="207816"/>
            <a:ext cx="1473339" cy="18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Alur</a:t>
            </a:r>
            <a:r>
              <a:rPr lang="en-US" sz="2800" dirty="0"/>
              <a:t> Proses </a:t>
            </a:r>
            <a:r>
              <a:rPr lang="en-US" sz="2800" dirty="0" err="1"/>
              <a:t>Pendaftaran</a:t>
            </a:r>
            <a:r>
              <a:rPr lang="en-US" sz="2800" dirty="0"/>
              <a:t> </a:t>
            </a:r>
            <a:r>
              <a:rPr lang="en-US" sz="2800" i="1" dirty="0"/>
              <a:t>e-Court </a:t>
            </a:r>
            <a:r>
              <a:rPr lang="en-US" sz="2800" dirty="0" err="1"/>
              <a:t>Upaya</a:t>
            </a:r>
            <a:r>
              <a:rPr lang="en-US" sz="2800" dirty="0"/>
              <a:t> </a:t>
            </a:r>
            <a:r>
              <a:rPr lang="en-US" sz="2800" dirty="0" err="1"/>
              <a:t>Hukum</a:t>
            </a:r>
            <a:r>
              <a:rPr lang="en-US" sz="2800" dirty="0"/>
              <a:t> Banding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7EC470-DB58-4E49-A47C-0D0661768304}"/>
              </a:ext>
            </a:extLst>
          </p:cNvPr>
          <p:cNvSpPr txBox="1"/>
          <p:nvPr/>
        </p:nvSpPr>
        <p:spPr>
          <a:xfrm>
            <a:off x="3502449" y="6281387"/>
            <a:ext cx="1403048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6404913-0B90-4BE3-A2E6-8D01308979C4}"/>
              </a:ext>
            </a:extLst>
          </p:cNvPr>
          <p:cNvSpPr txBox="1"/>
          <p:nvPr/>
        </p:nvSpPr>
        <p:spPr>
          <a:xfrm>
            <a:off x="5562011" y="5939514"/>
            <a:ext cx="1403048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BF2C00D4-C316-EB45-BE09-D85B7C103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1332"/>
              </p:ext>
            </p:extLst>
          </p:nvPr>
        </p:nvGraphicFramePr>
        <p:xfrm>
          <a:off x="469232" y="1063755"/>
          <a:ext cx="11261558" cy="52176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630779">
                  <a:extLst>
                    <a:ext uri="{9D8B030D-6E8A-4147-A177-3AD203B41FA5}">
                      <a16:colId xmlns:a16="http://schemas.microsoft.com/office/drawing/2014/main" val="3232907800"/>
                    </a:ext>
                  </a:extLst>
                </a:gridCol>
                <a:gridCol w="5630779">
                  <a:extLst>
                    <a:ext uri="{9D8B030D-6E8A-4147-A177-3AD203B41FA5}">
                      <a16:colId xmlns:a16="http://schemas.microsoft.com/office/drawing/2014/main" val="3648603305"/>
                    </a:ext>
                  </a:extLst>
                </a:gridCol>
              </a:tblGrid>
              <a:tr h="652204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Pengguna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Terdaftar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Pengguna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Lainnya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356264"/>
                  </a:ext>
                </a:extLst>
              </a:tr>
              <a:tr h="652204"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Memilih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Pengadilan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  <a:r>
                        <a:rPr lang="en-US" dirty="0" err="1"/>
                        <a:t>Memilih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Nomor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Perkara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412600"/>
                  </a:ext>
                </a:extLst>
              </a:tr>
              <a:tr h="652204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Memilih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Nomor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Perkara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Tampil</a:t>
                      </a:r>
                      <a:r>
                        <a:rPr lang="en-US" dirty="0"/>
                        <a:t> Nama </a:t>
                      </a:r>
                      <a:r>
                        <a:rPr lang="en-US" dirty="0" err="1"/>
                        <a:t>Pemohon</a:t>
                      </a:r>
                      <a:r>
                        <a:rPr lang="en-US" dirty="0"/>
                        <a:t> Banding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81043"/>
                  </a:ext>
                </a:extLst>
              </a:tr>
              <a:tr h="652204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Mengunggah</a:t>
                      </a:r>
                      <a:r>
                        <a:rPr lang="en-US" dirty="0"/>
                        <a:t> Surat Kuasa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Menyetujui</a:t>
                      </a:r>
                      <a:r>
                        <a:rPr lang="en-US" dirty="0"/>
                        <a:t> Disclaimer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695950"/>
                  </a:ext>
                </a:extLst>
              </a:tr>
              <a:tr h="652204"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Memilih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Pihak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Pemohon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</a:t>
                      </a:r>
                      <a:r>
                        <a:rPr lang="en-US" dirty="0" err="1"/>
                        <a:t>Mencetak</a:t>
                      </a:r>
                      <a:r>
                        <a:rPr lang="en-US" dirty="0"/>
                        <a:t> SKUM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08889"/>
                  </a:ext>
                </a:extLst>
              </a:tr>
              <a:tr h="652204">
                <a:tc>
                  <a:txBody>
                    <a:bodyPr/>
                    <a:lstStyle/>
                    <a:p>
                      <a:r>
                        <a:rPr lang="en-US" dirty="0"/>
                        <a:t>5. </a:t>
                      </a:r>
                      <a:r>
                        <a:rPr lang="en-US" dirty="0" err="1"/>
                        <a:t>Menyetujui</a:t>
                      </a:r>
                      <a:r>
                        <a:rPr lang="en-US" dirty="0"/>
                        <a:t> Disclaimer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</a:t>
                      </a:r>
                      <a:r>
                        <a:rPr lang="en-US" dirty="0" err="1"/>
                        <a:t>Melakukan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Pembayaran</a:t>
                      </a:r>
                      <a:r>
                        <a:rPr lang="en-US" dirty="0"/>
                        <a:t> (e-Payment)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211881"/>
                  </a:ext>
                </a:extLst>
              </a:tr>
              <a:tr h="652204">
                <a:tc>
                  <a:txBody>
                    <a:bodyPr/>
                    <a:lstStyle/>
                    <a:p>
                      <a:r>
                        <a:rPr lang="en-US" dirty="0"/>
                        <a:t>6. </a:t>
                      </a:r>
                      <a:r>
                        <a:rPr lang="en-US" dirty="0" err="1"/>
                        <a:t>Mencetak</a:t>
                      </a:r>
                      <a:r>
                        <a:rPr lang="en-US" dirty="0"/>
                        <a:t> SKUM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90718"/>
                  </a:ext>
                </a:extLst>
              </a:tr>
              <a:tr h="652204">
                <a:tc>
                  <a:txBody>
                    <a:bodyPr/>
                    <a:lstStyle/>
                    <a:p>
                      <a:r>
                        <a:rPr lang="en-US" dirty="0"/>
                        <a:t>7. </a:t>
                      </a:r>
                      <a:r>
                        <a:rPr lang="en-US" dirty="0" err="1"/>
                        <a:t>Melakukan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Pembayaran</a:t>
                      </a:r>
                      <a:r>
                        <a:rPr lang="en-US" dirty="0"/>
                        <a:t> (</a:t>
                      </a:r>
                      <a:r>
                        <a:rPr lang="en-US" i="1" dirty="0"/>
                        <a:t>e-Payment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56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69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2416038"/>
            <a:ext cx="1219200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000" dirty="0" err="1">
                <a:cs typeface="Arial" pitchFamily="34" charset="0"/>
              </a:rPr>
              <a:t>Matur</a:t>
            </a:r>
            <a:r>
              <a:rPr lang="en-US" altLang="ko-KR" sz="5000" dirty="0">
                <a:cs typeface="Arial" pitchFamily="34" charset="0"/>
              </a:rPr>
              <a:t> </a:t>
            </a:r>
            <a:r>
              <a:rPr lang="en-US" altLang="ko-KR" sz="5000" dirty="0" err="1">
                <a:cs typeface="Arial" pitchFamily="34" charset="0"/>
              </a:rPr>
              <a:t>sembah</a:t>
            </a:r>
            <a:r>
              <a:rPr lang="en-US" altLang="ko-KR" sz="5000" dirty="0">
                <a:cs typeface="Arial" pitchFamily="34" charset="0"/>
              </a:rPr>
              <a:t> </a:t>
            </a:r>
            <a:r>
              <a:rPr lang="en-US" altLang="ko-KR" sz="5000" dirty="0" err="1">
                <a:cs typeface="Arial" pitchFamily="34" charset="0"/>
              </a:rPr>
              <a:t>nuwun</a:t>
            </a:r>
            <a:endParaRPr lang="en-US" altLang="ko-KR" sz="5000" dirty="0">
              <a:cs typeface="Arial" pitchFamily="34" charset="0"/>
            </a:endParaRPr>
          </a:p>
          <a:p>
            <a:pPr algn="ctr"/>
            <a:r>
              <a:rPr lang="en-US" altLang="ko-KR" sz="5000" dirty="0">
                <a:cs typeface="Arial" pitchFamily="34" charset="0"/>
              </a:rPr>
              <a:t>Yogyakarta, 12 </a:t>
            </a:r>
            <a:r>
              <a:rPr lang="en-US" altLang="ko-KR" sz="5000" dirty="0" err="1">
                <a:cs typeface="Arial" pitchFamily="34" charset="0"/>
              </a:rPr>
              <a:t>Agustus</a:t>
            </a:r>
            <a:r>
              <a:rPr lang="en-US" altLang="ko-KR" sz="5000" dirty="0">
                <a:cs typeface="Arial" pitchFamily="34" charset="0"/>
              </a:rPr>
              <a:t> 2020</a:t>
            </a:r>
            <a:endParaRPr lang="ko-KR" altLang="en-US" sz="5000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12EDF3-E168-49DC-A49E-27CF29EB42E0}"/>
              </a:ext>
            </a:extLst>
          </p:cNvPr>
          <p:cNvGrpSpPr/>
          <p:nvPr/>
        </p:nvGrpSpPr>
        <p:grpSpPr>
          <a:xfrm>
            <a:off x="3946357" y="5510463"/>
            <a:ext cx="4299285" cy="168443"/>
            <a:chOff x="4379494" y="697832"/>
            <a:chExt cx="2586787" cy="16844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767531-894C-425E-9CA6-D4172F89F94B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E3A134-D099-4FAD-9FBB-4D1F0922B3B4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967F72-C6EE-48D5-AD69-A4980E6C5C0A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3D720-17FA-471D-BD9D-1C00F240131D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4DE5C2-7679-49C0-9969-B89B2D99010B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-16626" y="-2135"/>
            <a:ext cx="12192000" cy="1661985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-244569" y="685948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 err="1">
                <a:solidFill>
                  <a:schemeClr val="bg1"/>
                </a:solidFill>
                <a:cs typeface="Arial" pitchFamily="34" charset="0"/>
              </a:rPr>
              <a:t>Pendahuluan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FE3C7E-8758-4EAA-8D55-71C391129664}"/>
              </a:ext>
            </a:extLst>
          </p:cNvPr>
          <p:cNvSpPr/>
          <p:nvPr/>
        </p:nvSpPr>
        <p:spPr>
          <a:xfrm>
            <a:off x="565265" y="1659850"/>
            <a:ext cx="11097491" cy="451220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972589" y="1878677"/>
            <a:ext cx="103410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 Narrow" pitchFamily="34" charset="0"/>
              </a:rPr>
              <a:t>Pengajuan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Upaya</a:t>
            </a:r>
            <a:r>
              <a:rPr lang="en-US" sz="3200" dirty="0">
                <a:latin typeface="Arial Narrow" pitchFamily="34" charset="0"/>
              </a:rPr>
              <a:t> Hukum Banding pada </a:t>
            </a:r>
            <a:r>
              <a:rPr lang="en-US" sz="3200" dirty="0" err="1">
                <a:latin typeface="Arial Narrow" pitchFamily="34" charset="0"/>
              </a:rPr>
              <a:t>Pengadilan</a:t>
            </a:r>
            <a:r>
              <a:rPr lang="en-US" sz="3200" dirty="0">
                <a:latin typeface="Arial Narrow" pitchFamily="34" charset="0"/>
              </a:rPr>
              <a:t> Tingkat </a:t>
            </a:r>
            <a:r>
              <a:rPr lang="en-US" sz="3200" dirty="0" err="1">
                <a:latin typeface="Arial Narrow" pitchFamily="34" charset="0"/>
              </a:rPr>
              <a:t>Pertama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melalui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Aplikasi</a:t>
            </a:r>
            <a:r>
              <a:rPr lang="en-US" sz="3200" dirty="0">
                <a:latin typeface="Arial Narrow" pitchFamily="34" charset="0"/>
              </a:rPr>
              <a:t> e-Court </a:t>
            </a:r>
            <a:r>
              <a:rPr lang="en-US" sz="3200" dirty="0" err="1">
                <a:latin typeface="Arial Narrow" pitchFamily="34" charset="0"/>
              </a:rPr>
              <a:t>sesuai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dengan</a:t>
            </a:r>
            <a:r>
              <a:rPr lang="en-US" sz="3200" dirty="0">
                <a:latin typeface="Arial Narrow" pitchFamily="34" charset="0"/>
              </a:rPr>
              <a:t> Surat Keputusan </a:t>
            </a:r>
            <a:r>
              <a:rPr lang="en-US" sz="3200" dirty="0" err="1">
                <a:latin typeface="Arial Narrow" pitchFamily="34" charset="0"/>
              </a:rPr>
              <a:t>Ketua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Mahkamah</a:t>
            </a:r>
            <a:r>
              <a:rPr lang="en-US" sz="3200" dirty="0">
                <a:latin typeface="Arial Narrow" pitchFamily="34" charset="0"/>
              </a:rPr>
              <a:t> Agung </a:t>
            </a:r>
            <a:r>
              <a:rPr lang="en-US" sz="3200" dirty="0" err="1">
                <a:latin typeface="Arial Narrow" pitchFamily="34" charset="0"/>
              </a:rPr>
              <a:t>Nomor</a:t>
            </a:r>
            <a:r>
              <a:rPr lang="en-US" sz="3200" dirty="0">
                <a:latin typeface="Arial Narrow" pitchFamily="34" charset="0"/>
              </a:rPr>
              <a:t> 271/KMA/SK/XII/2019 </a:t>
            </a:r>
            <a:r>
              <a:rPr lang="en-US" sz="3200" dirty="0" err="1">
                <a:latin typeface="Arial Narrow" pitchFamily="34" charset="0"/>
              </a:rPr>
              <a:t>tentang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Petunjuk</a:t>
            </a:r>
            <a:r>
              <a:rPr lang="en-US" sz="3200" dirty="0">
                <a:latin typeface="Arial Narrow" pitchFamily="34" charset="0"/>
              </a:rPr>
              <a:t> Teknis </a:t>
            </a:r>
            <a:r>
              <a:rPr lang="en-US" sz="3200" dirty="0" err="1">
                <a:latin typeface="Arial Narrow" pitchFamily="34" charset="0"/>
              </a:rPr>
              <a:t>Administrasi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Perkara</a:t>
            </a:r>
            <a:r>
              <a:rPr lang="en-US" sz="3200" dirty="0">
                <a:latin typeface="Arial Narrow" pitchFamily="34" charset="0"/>
              </a:rPr>
              <a:t> dan </a:t>
            </a:r>
            <a:r>
              <a:rPr lang="en-US" sz="3200" dirty="0" err="1">
                <a:latin typeface="Arial Narrow" pitchFamily="34" charset="0"/>
              </a:rPr>
              <a:t>Persidangan</a:t>
            </a:r>
            <a:r>
              <a:rPr lang="en-US" sz="3200" dirty="0">
                <a:latin typeface="Arial Narrow" pitchFamily="34" charset="0"/>
              </a:rPr>
              <a:t> di </a:t>
            </a:r>
            <a:r>
              <a:rPr lang="en-US" sz="3200" dirty="0" err="1">
                <a:latin typeface="Arial Narrow" pitchFamily="34" charset="0"/>
              </a:rPr>
              <a:t>Pengadilan</a:t>
            </a:r>
            <a:r>
              <a:rPr lang="en-US" sz="3200" dirty="0">
                <a:latin typeface="Arial Narrow" pitchFamily="34" charset="0"/>
              </a:rPr>
              <a:t> Tingkat Banding, </a:t>
            </a:r>
            <a:r>
              <a:rPr lang="en-US" sz="3200" dirty="0" err="1">
                <a:latin typeface="Arial Narrow" pitchFamily="34" charset="0"/>
              </a:rPr>
              <a:t>Kasasi</a:t>
            </a:r>
            <a:r>
              <a:rPr lang="en-US" sz="3200" dirty="0">
                <a:latin typeface="Arial Narrow" pitchFamily="34" charset="0"/>
              </a:rPr>
              <a:t> dan </a:t>
            </a:r>
            <a:r>
              <a:rPr lang="en-US" sz="3200" dirty="0" err="1">
                <a:latin typeface="Arial Narrow" pitchFamily="34" charset="0"/>
              </a:rPr>
              <a:t>Peninjauan</a:t>
            </a:r>
            <a:r>
              <a:rPr lang="en-US" sz="3200" dirty="0">
                <a:latin typeface="Arial Narrow" pitchFamily="34" charset="0"/>
              </a:rPr>
              <a:t> Kembali </a:t>
            </a:r>
            <a:r>
              <a:rPr lang="en-US" sz="3200" dirty="0" err="1">
                <a:latin typeface="Arial Narrow" pitchFamily="34" charset="0"/>
              </a:rPr>
              <a:t>Secara</a:t>
            </a:r>
            <a:r>
              <a:rPr lang="en-US" sz="3200" dirty="0">
                <a:latin typeface="Arial Narrow" pitchFamily="34" charset="0"/>
              </a:rPr>
              <a:t> </a:t>
            </a:r>
            <a:r>
              <a:rPr lang="en-US" sz="3200" dirty="0" err="1">
                <a:latin typeface="Arial Narrow" pitchFamily="34" charset="0"/>
              </a:rPr>
              <a:t>Elektronik</a:t>
            </a:r>
            <a:endParaRPr lang="en-US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10C78-B3A7-4094-AB01-A97CD85EF0E1}"/>
              </a:ext>
            </a:extLst>
          </p:cNvPr>
          <p:cNvSpPr/>
          <p:nvPr/>
        </p:nvSpPr>
        <p:spPr>
          <a:xfrm>
            <a:off x="7336195" y="1895681"/>
            <a:ext cx="2412000" cy="41044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58853-71B5-4330-838D-E529BD5C9280}"/>
              </a:ext>
            </a:extLst>
          </p:cNvPr>
          <p:cNvSpPr/>
          <p:nvPr/>
        </p:nvSpPr>
        <p:spPr>
          <a:xfrm>
            <a:off x="2134322" y="1895681"/>
            <a:ext cx="2412000" cy="4104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1581B3-CE2D-49E7-9EEB-5AFABD3478F7}"/>
              </a:ext>
            </a:extLst>
          </p:cNvPr>
          <p:cNvGrpSpPr/>
          <p:nvPr/>
        </p:nvGrpSpPr>
        <p:grpSpPr>
          <a:xfrm>
            <a:off x="2278322" y="2047310"/>
            <a:ext cx="2124000" cy="3609787"/>
            <a:chOff x="3651644" y="919838"/>
            <a:chExt cx="1975714" cy="96778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BB331A-D8FC-447D-A967-BBAA2D3D22B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SIPP 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Tingkat </a:t>
              </a:r>
              <a:r>
                <a:rPr lang="en-US" altLang="ko-KR" sz="2400" b="1" dirty="0" err="1">
                  <a:solidFill>
                    <a:schemeClr val="bg1"/>
                  </a:solidFill>
                </a:rPr>
                <a:t>Pertama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35C98C-9AD9-4499-9336-A5E2B95FEBD6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618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2400" dirty="0" err="1">
                  <a:solidFill>
                    <a:schemeClr val="bg1"/>
                  </a:solidFill>
                </a:rPr>
                <a:t>Aplikasi</a:t>
              </a:r>
              <a:r>
                <a:rPr lang="en-US" altLang="ko-KR" sz="2400" dirty="0">
                  <a:solidFill>
                    <a:schemeClr val="bg1"/>
                  </a:solidFill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</a:rPr>
                <a:t>Administrasi</a:t>
              </a:r>
              <a:r>
                <a:rPr lang="en-US" altLang="ko-KR" sz="2400" dirty="0">
                  <a:solidFill>
                    <a:schemeClr val="bg1"/>
                  </a:solidFill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</a:rPr>
                <a:t>Perkara</a:t>
              </a:r>
              <a:r>
                <a:rPr lang="en-US" altLang="ko-KR" sz="2400" dirty="0">
                  <a:solidFill>
                    <a:schemeClr val="bg1"/>
                  </a:solidFill>
                </a:rPr>
                <a:t> Tingkat </a:t>
              </a:r>
              <a:r>
                <a:rPr lang="en-US" altLang="ko-KR" sz="2400" dirty="0" err="1">
                  <a:solidFill>
                    <a:schemeClr val="bg1"/>
                  </a:solidFill>
                </a:rPr>
                <a:t>Pertama</a:t>
              </a:r>
              <a:endParaRPr lang="en-US" altLang="ko-K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5B1A86-72FF-4186-BDD1-8A382D61629C}"/>
              </a:ext>
            </a:extLst>
          </p:cNvPr>
          <p:cNvGrpSpPr/>
          <p:nvPr/>
        </p:nvGrpSpPr>
        <p:grpSpPr>
          <a:xfrm>
            <a:off x="7480195" y="2047311"/>
            <a:ext cx="2207128" cy="3501572"/>
            <a:chOff x="3574320" y="919838"/>
            <a:chExt cx="2053038" cy="35015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5A0C9-9870-4F03-9E94-AF9DBEAFEBCA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SIPP Tingkat Banding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5EE95A-9B4A-4CBF-B1F7-0A14D3EDE4FC}"/>
                </a:ext>
              </a:extLst>
            </p:cNvPr>
            <p:cNvSpPr txBox="1"/>
            <p:nvPr/>
          </p:nvSpPr>
          <p:spPr>
            <a:xfrm>
              <a:off x="3574320" y="2482418"/>
              <a:ext cx="197571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 err="1">
                  <a:solidFill>
                    <a:schemeClr val="bg1"/>
                  </a:solidFill>
                </a:rPr>
                <a:t>Aplikasi</a:t>
              </a:r>
              <a:r>
                <a:rPr lang="en-US" altLang="ko-KR" sz="2400" dirty="0">
                  <a:solidFill>
                    <a:schemeClr val="bg1"/>
                  </a:solidFill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</a:rPr>
                <a:t>Administrasi</a:t>
              </a:r>
              <a:r>
                <a:rPr lang="en-US" altLang="ko-KR" sz="2400" dirty="0">
                  <a:solidFill>
                    <a:schemeClr val="bg1"/>
                  </a:solidFill>
                </a:rPr>
                <a:t> </a:t>
              </a:r>
              <a:r>
                <a:rPr lang="en-US" altLang="ko-KR" sz="2400" dirty="0" err="1">
                  <a:solidFill>
                    <a:schemeClr val="bg1"/>
                  </a:solidFill>
                </a:rPr>
                <a:t>Perkara</a:t>
              </a:r>
              <a:r>
                <a:rPr lang="en-US" altLang="ko-KR" sz="2400" dirty="0">
                  <a:solidFill>
                    <a:schemeClr val="bg1"/>
                  </a:solidFill>
                </a:rPr>
                <a:t> Tingkat Banding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AE58853-71B5-4330-838D-E529BD5C9280}"/>
              </a:ext>
            </a:extLst>
          </p:cNvPr>
          <p:cNvSpPr/>
          <p:nvPr/>
        </p:nvSpPr>
        <p:spPr>
          <a:xfrm>
            <a:off x="4743933" y="1895681"/>
            <a:ext cx="2412000" cy="410445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 err="1">
                <a:solidFill>
                  <a:schemeClr val="bg1"/>
                </a:solidFill>
              </a:rPr>
              <a:t>Sistem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Komunikasi</a:t>
            </a:r>
            <a:r>
              <a:rPr lang="en-US" altLang="ko-KR" sz="2400" dirty="0">
                <a:solidFill>
                  <a:schemeClr val="bg1"/>
                </a:solidFill>
              </a:rPr>
              <a:t> Data </a:t>
            </a:r>
            <a:r>
              <a:rPr lang="en-US" altLang="ko-KR" sz="2400" dirty="0" err="1">
                <a:solidFill>
                  <a:schemeClr val="bg1"/>
                </a:solidFill>
              </a:rPr>
              <a:t>dua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arah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antara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Aplikasi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Administrasi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Perkara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dengan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Pengguna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Layanan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B331A-D8FC-447D-A967-BBAA2D3D22B2}"/>
              </a:ext>
            </a:extLst>
          </p:cNvPr>
          <p:cNvSpPr txBox="1"/>
          <p:nvPr/>
        </p:nvSpPr>
        <p:spPr>
          <a:xfrm>
            <a:off x="4887933" y="2093477"/>
            <a:ext cx="21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23" latinLnBrk="1">
              <a:defRPr/>
            </a:pPr>
            <a:r>
              <a:rPr lang="en-US" altLang="ko-KR" sz="2400" b="1" dirty="0">
                <a:solidFill>
                  <a:schemeClr val="bg1"/>
                </a:solidFill>
              </a:rPr>
              <a:t>e-Court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Fitur Yang </a:t>
            </a:r>
            <a:r>
              <a:rPr lang="en-US" sz="3200" b="1" dirty="0" err="1"/>
              <a:t>Dikembangkan</a:t>
            </a:r>
            <a:r>
              <a:rPr lang="en-US" sz="3200" b="1" dirty="0"/>
              <a:t> Pada </a:t>
            </a:r>
            <a:r>
              <a:rPr lang="en-US" sz="3200" b="1" dirty="0" err="1"/>
              <a:t>Aplikasi</a:t>
            </a:r>
            <a:r>
              <a:rPr lang="en-US" sz="3200" b="1" dirty="0"/>
              <a:t> </a:t>
            </a:r>
            <a:r>
              <a:rPr lang="en-US" sz="3200" b="1" i="1" dirty="0"/>
              <a:t>e-Court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20081BC2-5479-41F5-A767-2D1D0F53F3DA}"/>
              </a:ext>
            </a:extLst>
          </p:cNvPr>
          <p:cNvSpPr/>
          <p:nvPr/>
        </p:nvSpPr>
        <p:spPr>
          <a:xfrm>
            <a:off x="5996222" y="1925844"/>
            <a:ext cx="1547578" cy="3820076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1">
            <a:extLst>
              <a:ext uri="{FF2B5EF4-FFF2-40B4-BE49-F238E27FC236}">
                <a16:creationId xmlns:a16="http://schemas.microsoft.com/office/drawing/2014/main" id="{E2B8BE26-541C-4C7E-A5B4-2AAD71D36B8F}"/>
              </a:ext>
            </a:extLst>
          </p:cNvPr>
          <p:cNvSpPr/>
          <p:nvPr/>
        </p:nvSpPr>
        <p:spPr>
          <a:xfrm>
            <a:off x="4505659" y="1925844"/>
            <a:ext cx="1490563" cy="3844511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3B3530-5BA4-4C22-A618-0C31895A976B}"/>
              </a:ext>
            </a:extLst>
          </p:cNvPr>
          <p:cNvGrpSpPr/>
          <p:nvPr/>
        </p:nvGrpSpPr>
        <p:grpSpPr>
          <a:xfrm>
            <a:off x="923325" y="1767582"/>
            <a:ext cx="724247" cy="724247"/>
            <a:chOff x="1301394" y="1859000"/>
            <a:chExt cx="1044000" cy="1044000"/>
          </a:xfrm>
        </p:grpSpPr>
        <p:sp>
          <p:nvSpPr>
            <p:cNvPr id="7" name="타원 41">
              <a:extLst>
                <a:ext uri="{FF2B5EF4-FFF2-40B4-BE49-F238E27FC236}">
                  <a16:creationId xmlns:a16="http://schemas.microsoft.com/office/drawing/2014/main" id="{D5CA22B3-731E-474E-97E9-EB660277E088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DABD9A6F-92D8-4B6D-8923-23986EB5B2FB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103044-95B1-4003-ACA8-D67BB2BB2C42}"/>
              </a:ext>
            </a:extLst>
          </p:cNvPr>
          <p:cNvGrpSpPr/>
          <p:nvPr/>
        </p:nvGrpSpPr>
        <p:grpSpPr>
          <a:xfrm>
            <a:off x="10551783" y="1308550"/>
            <a:ext cx="724247" cy="724247"/>
            <a:chOff x="9698134" y="1858664"/>
            <a:chExt cx="1044000" cy="1044000"/>
          </a:xfrm>
        </p:grpSpPr>
        <p:sp>
          <p:nvSpPr>
            <p:cNvPr id="10" name="타원 50">
              <a:extLst>
                <a:ext uri="{FF2B5EF4-FFF2-40B4-BE49-F238E27FC236}">
                  <a16:creationId xmlns:a16="http://schemas.microsoft.com/office/drawing/2014/main" id="{4F8B2A18-0856-424A-BA1F-D66A49C62121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59192F-8BD1-4DBD-A956-51B0A06002BB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33E771-94DD-41C9-B495-8BE33F4B9342}"/>
              </a:ext>
            </a:extLst>
          </p:cNvPr>
          <p:cNvGrpSpPr/>
          <p:nvPr/>
        </p:nvGrpSpPr>
        <p:grpSpPr>
          <a:xfrm>
            <a:off x="923325" y="2843174"/>
            <a:ext cx="724247" cy="724247"/>
            <a:chOff x="1301394" y="1859000"/>
            <a:chExt cx="1044000" cy="1044000"/>
          </a:xfrm>
        </p:grpSpPr>
        <p:sp>
          <p:nvSpPr>
            <p:cNvPr id="13" name="타원 41">
              <a:extLst>
                <a:ext uri="{FF2B5EF4-FFF2-40B4-BE49-F238E27FC236}">
                  <a16:creationId xmlns:a16="http://schemas.microsoft.com/office/drawing/2014/main" id="{A35CDDFD-895D-4CEB-83F1-D8D08AC9A97F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860765E7-B1B6-4DAE-90BD-8EDDE5AB209E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DD58B-8354-4560-AF9F-4B8B8985F713}"/>
              </a:ext>
            </a:extLst>
          </p:cNvPr>
          <p:cNvGrpSpPr/>
          <p:nvPr/>
        </p:nvGrpSpPr>
        <p:grpSpPr>
          <a:xfrm>
            <a:off x="10551784" y="2427044"/>
            <a:ext cx="724247" cy="724247"/>
            <a:chOff x="9698134" y="1858664"/>
            <a:chExt cx="1044000" cy="1044000"/>
          </a:xfrm>
        </p:grpSpPr>
        <p:sp>
          <p:nvSpPr>
            <p:cNvPr id="16" name="타원 50">
              <a:extLst>
                <a:ext uri="{FF2B5EF4-FFF2-40B4-BE49-F238E27FC236}">
                  <a16:creationId xmlns:a16="http://schemas.microsoft.com/office/drawing/2014/main" id="{B4C68ED1-2BAD-4541-AA41-21C94A188024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2B7E06-A206-4560-8859-DF37FE5A5592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1C1E15-0728-4B8E-971E-F7B483C95FCA}"/>
              </a:ext>
            </a:extLst>
          </p:cNvPr>
          <p:cNvGrpSpPr/>
          <p:nvPr/>
        </p:nvGrpSpPr>
        <p:grpSpPr>
          <a:xfrm>
            <a:off x="923325" y="3918766"/>
            <a:ext cx="724247" cy="724247"/>
            <a:chOff x="1301394" y="1859000"/>
            <a:chExt cx="1044000" cy="1044000"/>
          </a:xfrm>
        </p:grpSpPr>
        <p:sp>
          <p:nvSpPr>
            <p:cNvPr id="19" name="타원 41">
              <a:extLst>
                <a:ext uri="{FF2B5EF4-FFF2-40B4-BE49-F238E27FC236}">
                  <a16:creationId xmlns:a16="http://schemas.microsoft.com/office/drawing/2014/main" id="{03093695-5E3A-452B-B604-5A32D1144A31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17D01DF1-7914-4FE9-B7DC-8A25B03FCA65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814786-0950-4233-A574-DA83B846DEAB}"/>
              </a:ext>
            </a:extLst>
          </p:cNvPr>
          <p:cNvGrpSpPr/>
          <p:nvPr/>
        </p:nvGrpSpPr>
        <p:grpSpPr>
          <a:xfrm>
            <a:off x="10525516" y="4305193"/>
            <a:ext cx="724247" cy="724247"/>
            <a:chOff x="9698134" y="1858664"/>
            <a:chExt cx="1044000" cy="1044000"/>
          </a:xfrm>
        </p:grpSpPr>
        <p:sp>
          <p:nvSpPr>
            <p:cNvPr id="22" name="타원 50">
              <a:extLst>
                <a:ext uri="{FF2B5EF4-FFF2-40B4-BE49-F238E27FC236}">
                  <a16:creationId xmlns:a16="http://schemas.microsoft.com/office/drawing/2014/main" id="{FF049152-9C16-4240-B173-0C8C4E48DB95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B365F0-7412-40CA-BA0F-45862DF23B7F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F1CA7C-A628-4CB6-B457-5FB2472D4D40}"/>
              </a:ext>
            </a:extLst>
          </p:cNvPr>
          <p:cNvGrpSpPr/>
          <p:nvPr/>
        </p:nvGrpSpPr>
        <p:grpSpPr>
          <a:xfrm>
            <a:off x="923325" y="4994358"/>
            <a:ext cx="724247" cy="724247"/>
            <a:chOff x="1301394" y="1859000"/>
            <a:chExt cx="1044000" cy="1044000"/>
          </a:xfrm>
        </p:grpSpPr>
        <p:sp>
          <p:nvSpPr>
            <p:cNvPr id="25" name="타원 41">
              <a:extLst>
                <a:ext uri="{FF2B5EF4-FFF2-40B4-BE49-F238E27FC236}">
                  <a16:creationId xmlns:a16="http://schemas.microsoft.com/office/drawing/2014/main" id="{EEADA30E-627D-49F1-9401-BBB7A582D150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BBADE0C3-C8BD-4B87-A7F0-5B44BE0CA585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50DA73-6956-426C-B850-FEA2E4664C94}"/>
              </a:ext>
            </a:extLst>
          </p:cNvPr>
          <p:cNvSpPr txBox="1"/>
          <p:nvPr/>
        </p:nvSpPr>
        <p:spPr>
          <a:xfrm>
            <a:off x="1722255" y="1977001"/>
            <a:ext cx="341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NOTIFIKASI BATAS WAKTU PENGAJUAN UPAYA HUKUM BANDING (14 HARI KERJA)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87A30B-D8A6-421D-9E8E-6AF9070CC84D}"/>
              </a:ext>
            </a:extLst>
          </p:cNvPr>
          <p:cNvSpPr txBox="1"/>
          <p:nvPr/>
        </p:nvSpPr>
        <p:spPr>
          <a:xfrm>
            <a:off x="1722255" y="2916336"/>
            <a:ext cx="26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PENDAFTARAN UPAYA HUKUM BANDING </a:t>
            </a:r>
          </a:p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(e-Filling)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1121B3-6CCB-4CB8-AFE2-69A36E6E4CEC}"/>
              </a:ext>
            </a:extLst>
          </p:cNvPr>
          <p:cNvSpPr txBox="1"/>
          <p:nvPr/>
        </p:nvSpPr>
        <p:spPr>
          <a:xfrm>
            <a:off x="1722255" y="3971019"/>
            <a:ext cx="26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e-SKUM dan e-Payment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Pendaftaran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383869-24F2-4390-A4BD-F1664D87B95E}"/>
              </a:ext>
            </a:extLst>
          </p:cNvPr>
          <p:cNvSpPr txBox="1"/>
          <p:nvPr/>
        </p:nvSpPr>
        <p:spPr>
          <a:xfrm>
            <a:off x="1722255" y="5029440"/>
            <a:ext cx="26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e-Summon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A27A4B-D99A-4C41-AF6F-824AE0C13507}"/>
              </a:ext>
            </a:extLst>
          </p:cNvPr>
          <p:cNvSpPr txBox="1"/>
          <p:nvPr/>
        </p:nvSpPr>
        <p:spPr>
          <a:xfrm>
            <a:off x="7920669" y="1175778"/>
            <a:ext cx="26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OTOMATISASI PENYAMPAIAN (NOTIFIKASI) MEMORI DAN KONTRA MEMORI SECARA ELEKTRONIK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790210-3E24-46C0-8D99-108E683B8C70}"/>
              </a:ext>
            </a:extLst>
          </p:cNvPr>
          <p:cNvSpPr txBox="1"/>
          <p:nvPr/>
        </p:nvSpPr>
        <p:spPr>
          <a:xfrm>
            <a:off x="7755411" y="2549105"/>
            <a:ext cx="26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INZAGE SECARA ELEKTRONIK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C30A90-5C41-41AC-9B62-28D6DECC34B4}"/>
              </a:ext>
            </a:extLst>
          </p:cNvPr>
          <p:cNvSpPr txBox="1"/>
          <p:nvPr/>
        </p:nvSpPr>
        <p:spPr>
          <a:xfrm>
            <a:off x="7662048" y="4239815"/>
            <a:ext cx="278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OTOMATISASI PENGIRIMAN BERKAS BANDING SECARA ELEKTRONIK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CF179C-E7E0-9F48-AE39-31EBD1C68565}"/>
              </a:ext>
            </a:extLst>
          </p:cNvPr>
          <p:cNvSpPr txBox="1"/>
          <p:nvPr/>
        </p:nvSpPr>
        <p:spPr>
          <a:xfrm>
            <a:off x="7855035" y="3404937"/>
            <a:ext cx="26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e-Payment </a:t>
            </a:r>
            <a:r>
              <a:rPr lang="en-US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Biaya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Banding (</a:t>
            </a:r>
            <a:r>
              <a:rPr lang="en-US" altLang="ko-K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Virtual Account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B25760-8547-EC4D-B4BE-F32D4EAF2A63}"/>
              </a:ext>
            </a:extLst>
          </p:cNvPr>
          <p:cNvGrpSpPr/>
          <p:nvPr/>
        </p:nvGrpSpPr>
        <p:grpSpPr>
          <a:xfrm>
            <a:off x="10547908" y="3277568"/>
            <a:ext cx="724247" cy="724247"/>
            <a:chOff x="9698134" y="1858664"/>
            <a:chExt cx="1044000" cy="1044000"/>
          </a:xfrm>
        </p:grpSpPr>
        <p:sp>
          <p:nvSpPr>
            <p:cNvPr id="50" name="타원 50">
              <a:extLst>
                <a:ext uri="{FF2B5EF4-FFF2-40B4-BE49-F238E27FC236}">
                  <a16:creationId xmlns:a16="http://schemas.microsoft.com/office/drawing/2014/main" id="{C9DB7C34-98AB-6C40-BBC8-BBF594759A6B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6FF7666-5495-CA4C-A9D7-2DAA84D4E5E3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99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dirty="0"/>
              <a:t>Fitur Yang </a:t>
            </a:r>
            <a:r>
              <a:rPr lang="en-US" sz="3600" b="1" dirty="0" err="1"/>
              <a:t>Dikembangkan</a:t>
            </a:r>
            <a:r>
              <a:rPr lang="en-US" sz="3600" b="1" dirty="0"/>
              <a:t> Pada </a:t>
            </a:r>
            <a:r>
              <a:rPr lang="en-US" sz="3600" b="1" dirty="0" err="1"/>
              <a:t>Aplikasi</a:t>
            </a:r>
            <a:r>
              <a:rPr lang="en-US" sz="3600" b="1" dirty="0"/>
              <a:t> SIPP &amp; SIPP Banding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44D6482B-FF59-4C35-A9BC-7A0D87E498D5}"/>
              </a:ext>
            </a:extLst>
          </p:cNvPr>
          <p:cNvGrpSpPr/>
          <p:nvPr/>
        </p:nvGrpSpPr>
        <p:grpSpPr>
          <a:xfrm>
            <a:off x="3529668" y="2933748"/>
            <a:ext cx="1856554" cy="1763310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7E522D9A-85E1-4B7C-AEE3-CD0BBA2380A5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CB4E7B26-4167-40A3-8A8F-18E143AC4B07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id="{6B78C2CD-2FE6-4E09-A657-91DADC960B33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94AAB3CC-C24D-4588-8ED5-3EE43202FBA9}"/>
              </a:ext>
            </a:extLst>
          </p:cNvPr>
          <p:cNvGrpSpPr/>
          <p:nvPr/>
        </p:nvGrpSpPr>
        <p:grpSpPr>
          <a:xfrm>
            <a:off x="6795432" y="2933748"/>
            <a:ext cx="1856554" cy="1763310"/>
            <a:chOff x="6698719" y="3105197"/>
            <a:chExt cx="1985378" cy="1885664"/>
          </a:xfrm>
        </p:grpSpPr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id="{887B4BE0-3E27-4269-987F-A3515D303E3E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id="{ED2E2143-60FA-49FE-A815-0096BEB5BFBF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96">
              <a:extLst>
                <a:ext uri="{FF2B5EF4-FFF2-40B4-BE49-F238E27FC236}">
                  <a16:creationId xmlns:a16="http://schemas.microsoft.com/office/drawing/2014/main" id="{7996F686-BD4C-4986-844C-D48E624FE8A2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BCB862-F765-4EB9-BE19-C62C3E2AF339}"/>
              </a:ext>
            </a:extLst>
          </p:cNvPr>
          <p:cNvGrpSpPr/>
          <p:nvPr/>
        </p:nvGrpSpPr>
        <p:grpSpPr>
          <a:xfrm>
            <a:off x="5524556" y="3493626"/>
            <a:ext cx="1132542" cy="643555"/>
            <a:chOff x="4728830" y="910644"/>
            <a:chExt cx="2388531" cy="1357260"/>
          </a:xfrm>
        </p:grpSpPr>
        <p:sp>
          <p:nvSpPr>
            <p:cNvPr id="12" name="Left-Right Arrow 1">
              <a:extLst>
                <a:ext uri="{FF2B5EF4-FFF2-40B4-BE49-F238E27FC236}">
                  <a16:creationId xmlns:a16="http://schemas.microsoft.com/office/drawing/2014/main" id="{0ACDD630-AE4F-4626-83CA-E751F402A039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" name="Left-Right Arrow 26">
              <a:extLst>
                <a:ext uri="{FF2B5EF4-FFF2-40B4-BE49-F238E27FC236}">
                  <a16:creationId xmlns:a16="http://schemas.microsoft.com/office/drawing/2014/main" id="{CB6E08AA-97D9-49E7-B6A6-2758E8F9FA8D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8B5D25-C237-4C73-88EE-36BCF041CE19}"/>
              </a:ext>
            </a:extLst>
          </p:cNvPr>
          <p:cNvGrpSpPr/>
          <p:nvPr/>
        </p:nvGrpSpPr>
        <p:grpSpPr>
          <a:xfrm>
            <a:off x="3051222" y="2332415"/>
            <a:ext cx="970926" cy="2844363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15" name="Up Arrow 48">
              <a:extLst>
                <a:ext uri="{FF2B5EF4-FFF2-40B4-BE49-F238E27FC236}">
                  <a16:creationId xmlns:a16="http://schemas.microsoft.com/office/drawing/2014/main" id="{1106EC12-5622-4248-BD06-A03034D231E6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6" name="Up Arrow 49">
              <a:extLst>
                <a:ext uri="{FF2B5EF4-FFF2-40B4-BE49-F238E27FC236}">
                  <a16:creationId xmlns:a16="http://schemas.microsoft.com/office/drawing/2014/main" id="{9ABCAF4F-8AB8-4FA7-8C29-97F8A8E41ECB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7" name="Up Arrow 50">
              <a:extLst>
                <a:ext uri="{FF2B5EF4-FFF2-40B4-BE49-F238E27FC236}">
                  <a16:creationId xmlns:a16="http://schemas.microsoft.com/office/drawing/2014/main" id="{E9D88E4A-24ED-4AE4-A12E-633DC04ED743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8" name="Up Arrow 51">
              <a:extLst>
                <a:ext uri="{FF2B5EF4-FFF2-40B4-BE49-F238E27FC236}">
                  <a16:creationId xmlns:a16="http://schemas.microsoft.com/office/drawing/2014/main" id="{B9841DC7-CFBB-4602-AE66-1E010ED67AEF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058F95-ED90-461C-9169-AC132FA749B9}"/>
              </a:ext>
            </a:extLst>
          </p:cNvPr>
          <p:cNvGrpSpPr/>
          <p:nvPr/>
        </p:nvGrpSpPr>
        <p:grpSpPr>
          <a:xfrm flipH="1">
            <a:off x="8161062" y="2332415"/>
            <a:ext cx="970926" cy="2844363"/>
            <a:chOff x="1712420" y="2600575"/>
            <a:chExt cx="866746" cy="2539163"/>
          </a:xfrm>
          <a:solidFill>
            <a:schemeClr val="accent4"/>
          </a:solidFill>
        </p:grpSpPr>
        <p:sp>
          <p:nvSpPr>
            <p:cNvPr id="20" name="Up Arrow 53">
              <a:extLst>
                <a:ext uri="{FF2B5EF4-FFF2-40B4-BE49-F238E27FC236}">
                  <a16:creationId xmlns:a16="http://schemas.microsoft.com/office/drawing/2014/main" id="{0201723A-8BA0-493A-A842-3A5BB03ADD65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1" name="Up Arrow 54">
              <a:extLst>
                <a:ext uri="{FF2B5EF4-FFF2-40B4-BE49-F238E27FC236}">
                  <a16:creationId xmlns:a16="http://schemas.microsoft.com/office/drawing/2014/main" id="{DE7F2785-828C-4E21-9534-23F584F3F38A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2" name="Up Arrow 55">
              <a:extLst>
                <a:ext uri="{FF2B5EF4-FFF2-40B4-BE49-F238E27FC236}">
                  <a16:creationId xmlns:a16="http://schemas.microsoft.com/office/drawing/2014/main" id="{9D048853-0ABF-4BD7-82D0-93F12C9808FE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3" name="Up Arrow 56">
              <a:extLst>
                <a:ext uri="{FF2B5EF4-FFF2-40B4-BE49-F238E27FC236}">
                  <a16:creationId xmlns:a16="http://schemas.microsoft.com/office/drawing/2014/main" id="{801164CE-F2D7-4A5A-8CD5-23E1BC29186B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09A325-6E33-462E-9241-986D77EDAD39}"/>
              </a:ext>
            </a:extLst>
          </p:cNvPr>
          <p:cNvGrpSpPr/>
          <p:nvPr/>
        </p:nvGrpSpPr>
        <p:grpSpPr>
          <a:xfrm>
            <a:off x="3697902" y="3426988"/>
            <a:ext cx="1615533" cy="523220"/>
            <a:chOff x="3233964" y="1954419"/>
            <a:chExt cx="2049169" cy="523220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855D77-8C60-4DB9-92FF-E9E33C0213A3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SIPP TINGKAT PERTAMA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A5F7F5-D7FC-415A-88AA-87377BE08144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">
            <a:extLst>
              <a:ext uri="{FF2B5EF4-FFF2-40B4-BE49-F238E27FC236}">
                <a16:creationId xmlns:a16="http://schemas.microsoft.com/office/drawing/2014/main" id="{FE331C7E-00DE-473B-88A5-9ACB6238DD14}"/>
              </a:ext>
            </a:extLst>
          </p:cNvPr>
          <p:cNvGrpSpPr/>
          <p:nvPr/>
        </p:nvGrpSpPr>
        <p:grpSpPr>
          <a:xfrm>
            <a:off x="6966009" y="3426988"/>
            <a:ext cx="1615533" cy="523220"/>
            <a:chOff x="5196812" y="3553477"/>
            <a:chExt cx="1615533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163EF8-5E25-433C-9862-CD5F61B9A986}"/>
                </a:ext>
              </a:extLst>
            </p:cNvPr>
            <p:cNvSpPr txBox="1"/>
            <p:nvPr/>
          </p:nvSpPr>
          <p:spPr>
            <a:xfrm>
              <a:off x="5196812" y="3553477"/>
              <a:ext cx="1608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SIPP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BANDING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7D66F3-17FD-424A-9E62-4168426F7C5D}"/>
                </a:ext>
              </a:extLst>
            </p:cNvPr>
            <p:cNvSpPr txBox="1"/>
            <p:nvPr/>
          </p:nvSpPr>
          <p:spPr>
            <a:xfrm>
              <a:off x="5204321" y="3770461"/>
              <a:ext cx="1608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B888BC-F57D-4990-9E13-BB07D07D4E9D}"/>
              </a:ext>
            </a:extLst>
          </p:cNvPr>
          <p:cNvGrpSpPr/>
          <p:nvPr/>
        </p:nvGrpSpPr>
        <p:grpSpPr>
          <a:xfrm>
            <a:off x="8603580" y="1617102"/>
            <a:ext cx="4428200" cy="778891"/>
            <a:chOff x="-45961" y="3999830"/>
            <a:chExt cx="4816227" cy="77889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A32B89-F4CB-4C4E-9591-6CA08D950A80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319FE3-6EAB-4C95-B529-925287CA83C0}"/>
                </a:ext>
              </a:extLst>
            </p:cNvPr>
            <p:cNvSpPr txBox="1"/>
            <p:nvPr/>
          </p:nvSpPr>
          <p:spPr>
            <a:xfrm>
              <a:off x="-45961" y="3999830"/>
              <a:ext cx="27107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Notifikasi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Verifikasi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Pendaftaran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Upaya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Hukum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Banding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Secara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Elektronik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EB5B17-7151-4423-A771-4390BF73D6BE}"/>
              </a:ext>
            </a:extLst>
          </p:cNvPr>
          <p:cNvGrpSpPr/>
          <p:nvPr/>
        </p:nvGrpSpPr>
        <p:grpSpPr>
          <a:xfrm>
            <a:off x="8193026" y="5225282"/>
            <a:ext cx="2492398" cy="738664"/>
            <a:chOff x="2079598" y="4287457"/>
            <a:chExt cx="2710798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2AACCA-42DB-4350-98C2-2C0F15D16F7A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BD1153-6BB5-4CFA-8565-F9629AC4A554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Penandatanganan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Salinan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Putusan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secara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Elektronik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(e-Sign) oleh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Panitera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7E16EE-B151-4A91-923D-72CBB4D24211}"/>
              </a:ext>
            </a:extLst>
          </p:cNvPr>
          <p:cNvGrpSpPr/>
          <p:nvPr/>
        </p:nvGrpSpPr>
        <p:grpSpPr>
          <a:xfrm>
            <a:off x="9205910" y="2635868"/>
            <a:ext cx="2695886" cy="1419921"/>
            <a:chOff x="1680659" y="3358800"/>
            <a:chExt cx="2441898" cy="141992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0816B5-2DC6-4548-B042-0B7F688974A9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7E82FC8-BA7C-4572-B8B6-EC208441DD8E}"/>
                </a:ext>
              </a:extLst>
            </p:cNvPr>
            <p:cNvSpPr txBox="1"/>
            <p:nvPr/>
          </p:nvSpPr>
          <p:spPr>
            <a:xfrm>
              <a:off x="1680659" y="3358800"/>
              <a:ext cx="20536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Penerimaan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Berkas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dari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Aplikasi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e-Court dan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Pemeriksaan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Berkas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secara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Elektronik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9FDE89-5D9A-4B9E-A8E6-8F9CAE7C1C36}"/>
              </a:ext>
            </a:extLst>
          </p:cNvPr>
          <p:cNvGrpSpPr/>
          <p:nvPr/>
        </p:nvGrpSpPr>
        <p:grpSpPr>
          <a:xfrm>
            <a:off x="1398163" y="1455376"/>
            <a:ext cx="2565250" cy="954107"/>
            <a:chOff x="1898217" y="4163167"/>
            <a:chExt cx="2872050" cy="95410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B34CC3-F1A1-4F57-8035-9E23377A9B96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272918-5790-4B27-905D-F2F2417E11B6}"/>
                </a:ext>
              </a:extLst>
            </p:cNvPr>
            <p:cNvSpPr txBox="1"/>
            <p:nvPr/>
          </p:nvSpPr>
          <p:spPr>
            <a:xfrm>
              <a:off x="1898217" y="4163167"/>
              <a:ext cx="27107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Notifikasi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Verifikasi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Pendaftaran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Upaya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Hukum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Banding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Secara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Elektronik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785A6D-27A2-4874-8DF4-B95D9F9AFF2E}"/>
              </a:ext>
            </a:extLst>
          </p:cNvPr>
          <p:cNvGrpSpPr/>
          <p:nvPr/>
        </p:nvGrpSpPr>
        <p:grpSpPr>
          <a:xfrm>
            <a:off x="1560168" y="5225281"/>
            <a:ext cx="2421224" cy="952929"/>
            <a:chOff x="2079598" y="4287457"/>
            <a:chExt cx="2710798" cy="95292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DA5E5-B23F-49D7-83F9-15A6C3B58120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Komunikasi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data 3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(e-Court, SIPP dan SIPP Banding)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7C0D27-00E1-4274-A4B3-FA0D45156E27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0D1FBD-5619-4A9A-B635-BFF2D7AD25CB}"/>
              </a:ext>
            </a:extLst>
          </p:cNvPr>
          <p:cNvGrpSpPr/>
          <p:nvPr/>
        </p:nvGrpSpPr>
        <p:grpSpPr>
          <a:xfrm>
            <a:off x="1209293" y="2835923"/>
            <a:ext cx="1637607" cy="954107"/>
            <a:chOff x="2079598" y="4270877"/>
            <a:chExt cx="2053645" cy="95410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C83695-8A54-49E4-8808-5506D6224367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CF80F8-718B-4917-AA6B-D952597FFD71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Notifikasi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dan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Verifikasi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Cabut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Banding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Secara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Elektronik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44A0D08-228C-4959-AF7B-0E09B698E987}"/>
              </a:ext>
            </a:extLst>
          </p:cNvPr>
          <p:cNvGrpSpPr/>
          <p:nvPr/>
        </p:nvGrpSpPr>
        <p:grpSpPr>
          <a:xfrm>
            <a:off x="713469" y="4004550"/>
            <a:ext cx="2316311" cy="954107"/>
            <a:chOff x="2079598" y="4270877"/>
            <a:chExt cx="2053645" cy="95410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B89339A-55A7-44D2-97FB-7D13F58DA7BC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586426-053C-48D0-B2F5-FA66D7F5B4A8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Integrasi Data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Pihak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dan Kuasa Hukum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antara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Aplikasi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SIPP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dengan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e-Court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87E9535-643E-40EC-8617-26C99EB50896}"/>
              </a:ext>
            </a:extLst>
          </p:cNvPr>
          <p:cNvGrpSpPr/>
          <p:nvPr/>
        </p:nvGrpSpPr>
        <p:grpSpPr>
          <a:xfrm>
            <a:off x="5288235" y="2418884"/>
            <a:ext cx="1615533" cy="524761"/>
            <a:chOff x="3233964" y="1954419"/>
            <a:chExt cx="2049169" cy="524761"/>
          </a:xfrm>
          <a:noFill/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F340E96-A660-4C38-AB96-93AE6CD15FDE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B94E377-C9E3-4AEB-8105-B6F632B2F85D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SINKRONISASI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Up Arrow 53">
            <a:extLst>
              <a:ext uri="{FF2B5EF4-FFF2-40B4-BE49-F238E27FC236}">
                <a16:creationId xmlns:a16="http://schemas.microsoft.com/office/drawing/2014/main" id="{0201723A-8BA0-493A-A842-3A5BB03ADD65}"/>
              </a:ext>
            </a:extLst>
          </p:cNvPr>
          <p:cNvSpPr/>
          <p:nvPr/>
        </p:nvSpPr>
        <p:spPr>
          <a:xfrm rot="12949959" flipH="1">
            <a:off x="7414866" y="4768249"/>
            <a:ext cx="405522" cy="438042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BBD1153-6BB5-4CFA-8565-F9629AC4A554}"/>
              </a:ext>
            </a:extLst>
          </p:cNvPr>
          <p:cNvSpPr txBox="1"/>
          <p:nvPr/>
        </p:nvSpPr>
        <p:spPr>
          <a:xfrm>
            <a:off x="5650060" y="5382191"/>
            <a:ext cx="2492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Data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e-Court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menggunakan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API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06CBF27-1FD3-A746-A138-2AF7C7EA65B1}"/>
              </a:ext>
            </a:extLst>
          </p:cNvPr>
          <p:cNvGrpSpPr/>
          <p:nvPr/>
        </p:nvGrpSpPr>
        <p:grpSpPr>
          <a:xfrm>
            <a:off x="9205910" y="4112284"/>
            <a:ext cx="2492398" cy="523220"/>
            <a:chOff x="2079598" y="4287457"/>
            <a:chExt cx="2710798" cy="52322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463C02A-68D4-3041-A666-9D0E2FA949E4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F174765-8415-1241-A1D4-54F7685C2F7E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Verifikasi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Berkas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Putusan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oleh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Majelis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Hakim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304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/>
              <a:t>Syarat</a:t>
            </a:r>
            <a:r>
              <a:rPr lang="en-US" b="1" dirty="0"/>
              <a:t> </a:t>
            </a:r>
            <a:r>
              <a:rPr lang="en-US" b="1" dirty="0" err="1"/>
              <a:t>Pengajuan</a:t>
            </a:r>
            <a:r>
              <a:rPr lang="en-US" b="1" dirty="0"/>
              <a:t> </a:t>
            </a:r>
            <a:r>
              <a:rPr lang="en-US" b="1" dirty="0" err="1"/>
              <a:t>Upaya</a:t>
            </a:r>
            <a:r>
              <a:rPr lang="en-US" b="1" dirty="0"/>
              <a:t> Hukum Banding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endParaRPr lang="en-US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3206E1A-83A8-4DBF-B06F-ED203C78787D}"/>
              </a:ext>
            </a:extLst>
          </p:cNvPr>
          <p:cNvCxnSpPr>
            <a:cxnSpLocks/>
          </p:cNvCxnSpPr>
          <p:nvPr/>
        </p:nvCxnSpPr>
        <p:spPr>
          <a:xfrm>
            <a:off x="3964081" y="2067063"/>
            <a:ext cx="2350387" cy="1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E221F1A-F046-4319-B387-29EFCD56D099}"/>
              </a:ext>
            </a:extLst>
          </p:cNvPr>
          <p:cNvGrpSpPr/>
          <p:nvPr/>
        </p:nvGrpSpPr>
        <p:grpSpPr>
          <a:xfrm>
            <a:off x="1026773" y="1732967"/>
            <a:ext cx="4068000" cy="4068000"/>
            <a:chOff x="2514579" y="1730962"/>
            <a:chExt cx="4068000" cy="406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1F5B6A-F17A-4478-A596-1392BEBD793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" name="Pie 10">
              <a:extLst>
                <a:ext uri="{FF2B5EF4-FFF2-40B4-BE49-F238E27FC236}">
                  <a16:creationId xmlns:a16="http://schemas.microsoft.com/office/drawing/2014/main" id="{B7CE135D-2F5A-4C68-9F96-C6FD55074912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B6652A-F828-4906-B683-F5C2A6F06A61}"/>
              </a:ext>
            </a:extLst>
          </p:cNvPr>
          <p:cNvCxnSpPr>
            <a:cxnSpLocks/>
          </p:cNvCxnSpPr>
          <p:nvPr/>
        </p:nvCxnSpPr>
        <p:spPr>
          <a:xfrm>
            <a:off x="4143470" y="3213286"/>
            <a:ext cx="2170998" cy="1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CE45D75-ED80-46EE-A50A-115D381CDC10}"/>
              </a:ext>
            </a:extLst>
          </p:cNvPr>
          <p:cNvGrpSpPr/>
          <p:nvPr/>
        </p:nvGrpSpPr>
        <p:grpSpPr>
          <a:xfrm>
            <a:off x="1386773" y="2092967"/>
            <a:ext cx="3348000" cy="334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092336-E784-4AFD-9AA9-42F6AA08B8EA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" name="Pie 14">
              <a:extLst>
                <a:ext uri="{FF2B5EF4-FFF2-40B4-BE49-F238E27FC236}">
                  <a16:creationId xmlns:a16="http://schemas.microsoft.com/office/drawing/2014/main" id="{749E539B-E973-48A7-9089-3A2CC2365E03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627220-46B6-4472-9C4D-716E202B98C5}"/>
              </a:ext>
            </a:extLst>
          </p:cNvPr>
          <p:cNvCxnSpPr>
            <a:cxnSpLocks/>
          </p:cNvCxnSpPr>
          <p:nvPr/>
        </p:nvCxnSpPr>
        <p:spPr>
          <a:xfrm>
            <a:off x="4143470" y="4359509"/>
            <a:ext cx="2170998" cy="1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AB4186-8B6E-4607-9D98-179CAA8366D6}"/>
              </a:ext>
            </a:extLst>
          </p:cNvPr>
          <p:cNvGrpSpPr/>
          <p:nvPr/>
        </p:nvGrpSpPr>
        <p:grpSpPr>
          <a:xfrm>
            <a:off x="1746773" y="2452967"/>
            <a:ext cx="2628000" cy="262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DC9E00-7090-45E9-A54E-E34A8D3D519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4" name="Pie 18">
              <a:extLst>
                <a:ext uri="{FF2B5EF4-FFF2-40B4-BE49-F238E27FC236}">
                  <a16:creationId xmlns:a16="http://schemas.microsoft.com/office/drawing/2014/main" id="{3317BB1A-5ADF-476A-9B01-A673C8FA1533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E252B3-69F9-4992-9EF5-B629E75D2FCA}"/>
              </a:ext>
            </a:extLst>
          </p:cNvPr>
          <p:cNvGrpSpPr/>
          <p:nvPr/>
        </p:nvGrpSpPr>
        <p:grpSpPr>
          <a:xfrm>
            <a:off x="2106773" y="2812967"/>
            <a:ext cx="1908000" cy="1908000"/>
            <a:chOff x="2514579" y="1730962"/>
            <a:chExt cx="4068000" cy="406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BB14AE-CBA6-4C39-8EAC-1ADB2425F70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7" name="Pie 21">
              <a:extLst>
                <a:ext uri="{FF2B5EF4-FFF2-40B4-BE49-F238E27FC236}">
                  <a16:creationId xmlns:a16="http://schemas.microsoft.com/office/drawing/2014/main" id="{133D800B-8719-4D93-8086-1861F3DDDBD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BCF7EDB-F334-482E-AE20-0AE2C9011BF7}"/>
              </a:ext>
            </a:extLst>
          </p:cNvPr>
          <p:cNvSpPr/>
          <p:nvPr/>
        </p:nvSpPr>
        <p:spPr>
          <a:xfrm>
            <a:off x="2466773" y="3172967"/>
            <a:ext cx="1188000" cy="118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cxnSp>
        <p:nvCxnSpPr>
          <p:cNvPr id="19" name="Elbow Connector 23">
            <a:extLst>
              <a:ext uri="{FF2B5EF4-FFF2-40B4-BE49-F238E27FC236}">
                <a16:creationId xmlns:a16="http://schemas.microsoft.com/office/drawing/2014/main" id="{4651D134-A270-47A9-A0A6-48209DC43DC6}"/>
              </a:ext>
            </a:extLst>
          </p:cNvPr>
          <p:cNvCxnSpPr>
            <a:cxnSpLocks/>
          </p:cNvCxnSpPr>
          <p:nvPr/>
        </p:nvCxnSpPr>
        <p:spPr>
          <a:xfrm rot="10800000">
            <a:off x="2530754" y="4543347"/>
            <a:ext cx="3783714" cy="962387"/>
          </a:xfrm>
          <a:prstGeom prst="bentConnector3">
            <a:avLst>
              <a:gd name="adj1" fmla="val 99031"/>
            </a:avLst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51">
            <a:extLst>
              <a:ext uri="{FF2B5EF4-FFF2-40B4-BE49-F238E27FC236}">
                <a16:creationId xmlns:a16="http://schemas.microsoft.com/office/drawing/2014/main" id="{899650AB-B4FC-42EE-9756-4C4FA4E2086E}"/>
              </a:ext>
            </a:extLst>
          </p:cNvPr>
          <p:cNvSpPr/>
          <p:nvPr/>
        </p:nvSpPr>
        <p:spPr>
          <a:xfrm rot="16200000" flipH="1">
            <a:off x="2807826" y="3512193"/>
            <a:ext cx="541062" cy="50955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69577" y="1521419"/>
            <a:ext cx="48352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 err="1">
                <a:latin typeface="+mj-lt"/>
              </a:rPr>
              <a:t>Pemohon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dapat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mengajukan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Upaya</a:t>
            </a:r>
            <a:r>
              <a:rPr lang="en-US" sz="2000" dirty="0">
                <a:latin typeface="+mj-lt"/>
              </a:rPr>
              <a:t> Hukum Banding </a:t>
            </a:r>
            <a:r>
              <a:rPr lang="en-US" sz="2000" dirty="0" err="1">
                <a:latin typeface="+mj-lt"/>
              </a:rPr>
              <a:t>secara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elektronik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adalah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pengguna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terdaftar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pengguna</a:t>
            </a:r>
            <a:r>
              <a:rPr lang="en-US" sz="2000" dirty="0">
                <a:latin typeface="+mj-lt"/>
              </a:rPr>
              <a:t> lain yang :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en-US" sz="2000" dirty="0" err="1"/>
              <a:t>Sejak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beracara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elektronik</a:t>
            </a:r>
            <a:endParaRPr lang="en-US" sz="2000" dirty="0">
              <a:latin typeface="+mj-lt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en-US" sz="2000" dirty="0" err="1">
                <a:latin typeface="+mj-lt"/>
              </a:rPr>
              <a:t>Semua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pihak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berperkara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wajib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menyetujui</a:t>
            </a:r>
            <a:r>
              <a:rPr lang="en-US" sz="2000" dirty="0">
                <a:latin typeface="+mj-lt"/>
              </a:rPr>
              <a:t> e-</a:t>
            </a:r>
            <a:r>
              <a:rPr lang="en-US" sz="2000" dirty="0" err="1">
                <a:latin typeface="+mj-lt"/>
              </a:rPr>
              <a:t>Litigasi</a:t>
            </a:r>
            <a:endParaRPr lang="en-US" sz="2000" dirty="0">
              <a:latin typeface="+mj-lt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>
                <a:latin typeface="+mj-lt"/>
              </a:rPr>
              <a:t>Wajib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memiliki</a:t>
            </a:r>
            <a:r>
              <a:rPr lang="en-US" sz="2000" dirty="0">
                <a:latin typeface="+mj-lt"/>
              </a:rPr>
              <a:t> Salinan </a:t>
            </a:r>
            <a:r>
              <a:rPr lang="en-US" sz="2000" dirty="0" err="1">
                <a:latin typeface="+mj-lt"/>
              </a:rPr>
              <a:t>Putusan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elektronik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diunduh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Aplikasi</a:t>
            </a:r>
            <a:r>
              <a:rPr lang="en-US" sz="2000" dirty="0">
                <a:latin typeface="+mj-lt"/>
              </a:rPr>
              <a:t> e-Court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38448" y="5139247"/>
            <a:ext cx="4893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 err="1"/>
              <a:t>Pemohon</a:t>
            </a:r>
            <a:r>
              <a:rPr lang="en-US" sz="2000" dirty="0"/>
              <a:t> </a:t>
            </a:r>
            <a:r>
              <a:rPr lang="en-US" sz="2000" dirty="0" err="1"/>
              <a:t>mengajukan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Hukum Banding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elektronik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tenggang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dan </a:t>
            </a:r>
            <a:r>
              <a:rPr lang="en-US" sz="2000" dirty="0" err="1"/>
              <a:t>peraturan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090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Kewenangan</a:t>
            </a:r>
            <a:r>
              <a:rPr lang="en-US" sz="2400" b="1" dirty="0"/>
              <a:t> </a:t>
            </a:r>
            <a:r>
              <a:rPr lang="en-US" sz="2400" b="1" dirty="0" err="1"/>
              <a:t>Pengguna</a:t>
            </a:r>
            <a:r>
              <a:rPr lang="en-US" sz="2400" b="1" dirty="0"/>
              <a:t> (Internal) </a:t>
            </a:r>
            <a:r>
              <a:rPr lang="en-US" sz="2400" b="1" dirty="0" err="1"/>
              <a:t>Pengadilan</a:t>
            </a:r>
            <a:r>
              <a:rPr lang="en-US" sz="2400" b="1" dirty="0"/>
              <a:t> Tingkat </a:t>
            </a:r>
            <a:r>
              <a:rPr lang="en-US" sz="2400" b="1" dirty="0" err="1"/>
              <a:t>Pertama</a:t>
            </a:r>
            <a:endParaRPr lang="en-US" sz="2400" b="1" dirty="0"/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64B3912A-9C31-47CE-83FD-8C79851A2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006534"/>
              </p:ext>
            </p:extLst>
          </p:nvPr>
        </p:nvGraphicFramePr>
        <p:xfrm>
          <a:off x="896367" y="1382131"/>
          <a:ext cx="2357214" cy="4854851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1120">
                <a:tc>
                  <a:txBody>
                    <a:bodyPr/>
                    <a:lstStyle/>
                    <a:p>
                      <a:pPr algn="ctr"/>
                      <a:endParaRPr lang="en-JM" sz="16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03"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3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KASIR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743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0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+mn-lt"/>
                        </a:rPr>
                        <a:t>WAJIB MEMERIKSA PEMBAYARAN MELALUI APLIKASI PERBANKAN (CMS) / REK KORAN RPL</a:t>
                      </a:r>
                      <a:endParaRPr lang="en-US" altLang="ko-KR" sz="120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REGISTER PERMOHONAN BANDING DI SIPP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PEMBAYARAN BIAYA BANDING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43E7CA9E-9D8C-4AFD-8F18-AA3DE3A38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466943"/>
              </p:ext>
            </p:extLst>
          </p:nvPr>
        </p:nvGraphicFramePr>
        <p:xfrm>
          <a:off x="3561011" y="1382130"/>
          <a:ext cx="2357214" cy="4326528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059">
                <a:tc>
                  <a:txBody>
                    <a:bodyPr/>
                    <a:lstStyle/>
                    <a:p>
                      <a:pPr algn="ctr"/>
                      <a:endParaRPr lang="en-JM" sz="16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364">
                <a:tc>
                  <a:txBody>
                    <a:bodyPr/>
                    <a:lstStyle/>
                    <a:p>
                      <a:pPr algn="ctr"/>
                      <a:r>
                        <a:rPr lang="en-JM" sz="3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MEJA III PERDATA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370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MENAMBAH KUASA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UNGGAH BERKAS INZAGE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DA4FFA61-A5C5-4D24-B167-83C45809F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110528"/>
              </p:ext>
            </p:extLst>
          </p:nvPr>
        </p:nvGraphicFramePr>
        <p:xfrm>
          <a:off x="6096000" y="1382129"/>
          <a:ext cx="2357214" cy="5438706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JM" sz="16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JM" sz="3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PANITERA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UPLOAD AKTA BANDING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UPLOAD AKTA CABUT BANDING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VERIFIKASI MEMORI BANDING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VERIFIKASI KONTRA MEMORI BANDING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VERIFIKASI KELENGKAPAN DOKUMEN INZAGE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VERIFIKASI PELAKSANAAN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INZAGE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PENGIRIMAN BERKAS BANDING SECARA ELEKTRONIK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C292145F-1992-420B-80CA-C9A007445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81801"/>
              </p:ext>
            </p:extLst>
          </p:nvPr>
        </p:nvGraphicFramePr>
        <p:xfrm>
          <a:off x="8890295" y="1382129"/>
          <a:ext cx="2357214" cy="4329906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endParaRPr lang="en-JM" sz="16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JM" sz="3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JURUSITA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e-Summon PEMBERITAHUAN BANDING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e-Summon PELAKSANAAN INZAGE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e-Summon PEMBERITAHUAN PUTUSAN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e-Summon CABUT BANDING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33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Penambahan</a:t>
            </a:r>
            <a:r>
              <a:rPr lang="en-US" sz="2400" b="1" dirty="0"/>
              <a:t> </a:t>
            </a:r>
            <a:r>
              <a:rPr lang="en-US" sz="2400" b="1" dirty="0" err="1"/>
              <a:t>Kewenangan</a:t>
            </a:r>
            <a:r>
              <a:rPr lang="en-US" sz="2400" b="1" dirty="0"/>
              <a:t> </a:t>
            </a:r>
            <a:r>
              <a:rPr lang="en-US" sz="2400" b="1" dirty="0" err="1"/>
              <a:t>Pengguna</a:t>
            </a:r>
            <a:r>
              <a:rPr lang="en-US" sz="2400" b="1" dirty="0"/>
              <a:t> (Internal) </a:t>
            </a:r>
            <a:r>
              <a:rPr lang="en-US" sz="2400" b="1" dirty="0" err="1"/>
              <a:t>Pengadilan</a:t>
            </a:r>
            <a:r>
              <a:rPr lang="en-US" sz="2400" b="1" dirty="0"/>
              <a:t> Tingkat Banding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64B3912A-9C31-47CE-83FD-8C79851A2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389199"/>
              </p:ext>
            </p:extLst>
          </p:nvPr>
        </p:nvGraphicFramePr>
        <p:xfrm>
          <a:off x="6308872" y="1704354"/>
          <a:ext cx="2357214" cy="4334837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1120">
                <a:tc>
                  <a:txBody>
                    <a:bodyPr/>
                    <a:lstStyle/>
                    <a:p>
                      <a:pPr algn="ctr"/>
                      <a:endParaRPr lang="en-JM" sz="16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03"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3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HAKIM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743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0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VERIFIKASI PUTUSAN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43E7CA9E-9D8C-4AFD-8F18-AA3DE3A38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428441"/>
              </p:ext>
            </p:extLst>
          </p:nvPr>
        </p:nvGraphicFramePr>
        <p:xfrm>
          <a:off x="890726" y="1724725"/>
          <a:ext cx="2357214" cy="4707904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1078">
                <a:tc>
                  <a:txBody>
                    <a:bodyPr/>
                    <a:lstStyle/>
                    <a:p>
                      <a:pPr algn="ctr"/>
                      <a:endParaRPr lang="en-JM" sz="16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008">
                <a:tc>
                  <a:txBody>
                    <a:bodyPr/>
                    <a:lstStyle/>
                    <a:p>
                      <a:pPr algn="ctr"/>
                      <a:r>
                        <a:rPr lang="en-JM" sz="30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MEJA I PERDATA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30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826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PENERIMAAN DAN PEMERIKSAAN / VERIFIKASI BERKAS SECARA ELEKTRONIK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DA4FFA61-A5C5-4D24-B167-83C45809F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864225"/>
              </p:ext>
            </p:extLst>
          </p:nvPr>
        </p:nvGraphicFramePr>
        <p:xfrm>
          <a:off x="8944060" y="1704355"/>
          <a:ext cx="2357214" cy="4470953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065">
                <a:tc>
                  <a:txBody>
                    <a:bodyPr/>
                    <a:lstStyle/>
                    <a:p>
                      <a:pPr algn="ctr"/>
                      <a:endParaRPr lang="en-JM" sz="16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384">
                <a:tc>
                  <a:txBody>
                    <a:bodyPr/>
                    <a:lstStyle/>
                    <a:p>
                      <a:pPr algn="ctr"/>
                      <a:r>
                        <a:rPr lang="en-JM" sz="3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PANITERA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418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78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PENANDATANGANAN SALINAN PUTUSAN SECARA ELEKTRONIK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A9C057E7-2B2C-6B41-834A-52F79CBF6E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728031"/>
              </p:ext>
            </p:extLst>
          </p:nvPr>
        </p:nvGraphicFramePr>
        <p:xfrm>
          <a:off x="3525914" y="1704355"/>
          <a:ext cx="2357214" cy="522463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1120">
                <a:tc>
                  <a:txBody>
                    <a:bodyPr/>
                    <a:lstStyle/>
                    <a:p>
                      <a:pPr algn="ctr"/>
                      <a:endParaRPr lang="en-JM" sz="16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003">
                <a:tc>
                  <a:txBody>
                    <a:bodyPr/>
                    <a:lstStyle/>
                    <a:p>
                      <a:pPr marL="0" marR="0" indent="0" algn="ctr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32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KASIR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081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743">
                <a:tc>
                  <a:txBody>
                    <a:bodyPr/>
                    <a:lstStyle/>
                    <a:p>
                      <a:pPr algn="ctr"/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0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WAJIB MEMERIKSA PEMBAYARAN BIAYA BANDING (</a:t>
                      </a:r>
                      <a:r>
                        <a:rPr lang="en-US" altLang="ko-KR" sz="12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VIRTUAL ACCOUNT</a:t>
                      </a: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) MELALUI APLIKASI PERBANKAN (CMS) ATAUPUN MELALUI REK KORAN RPL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3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DD3655-5F13-4900-A037-40CD0C89784D}"/>
              </a:ext>
            </a:extLst>
          </p:cNvPr>
          <p:cNvSpPr txBox="1"/>
          <p:nvPr/>
        </p:nvSpPr>
        <p:spPr>
          <a:xfrm>
            <a:off x="617587" y="653228"/>
            <a:ext cx="1034689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rPr>
              <a:t>Apa</a:t>
            </a:r>
            <a:r>
              <a:rPr lang="en-US" altLang="ko-KR" sz="32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rPr>
              <a:t> yang </a:t>
            </a:r>
            <a:r>
              <a:rPr lang="en-US" altLang="ko-KR" sz="32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rPr>
              <a:t>baru</a:t>
            </a:r>
            <a:r>
              <a:rPr lang="en-US" altLang="ko-KR" sz="32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rPr>
              <a:t> di </a:t>
            </a:r>
            <a:r>
              <a:rPr lang="en-US" altLang="ko-KR" sz="3200" dirty="0" err="1">
                <a:solidFill>
                  <a:schemeClr val="bg2">
                    <a:lumMod val="50000"/>
                  </a:schemeClr>
                </a:solidFill>
                <a:latin typeface="+mj-lt"/>
                <a:cs typeface="Arial" pitchFamily="34" charset="0"/>
              </a:rPr>
              <a:t>Aplikasi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200" i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e-Court?</a:t>
            </a:r>
            <a:endParaRPr lang="ko-KR" altLang="en-US" sz="3200" dirty="0">
              <a:solidFill>
                <a:schemeClr val="bg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FD0B1F-2E91-42FF-9F35-CE1A27E12F41}"/>
              </a:ext>
            </a:extLst>
          </p:cNvPr>
          <p:cNvSpPr txBox="1"/>
          <p:nvPr/>
        </p:nvSpPr>
        <p:spPr>
          <a:xfrm>
            <a:off x="679730" y="1400303"/>
            <a:ext cx="1124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err="1">
                <a:cs typeface="Arial" pitchFamily="34" charset="0"/>
              </a:rPr>
              <a:t>Dengan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dirty="0" err="1">
                <a:cs typeface="Arial" pitchFamily="34" charset="0"/>
              </a:rPr>
              <a:t>adanya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dirty="0" err="1">
                <a:cs typeface="Arial" pitchFamily="34" charset="0"/>
              </a:rPr>
              <a:t>penambahan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dirty="0" err="1">
                <a:cs typeface="Arial" pitchFamily="34" charset="0"/>
              </a:rPr>
              <a:t>fitur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i="1" dirty="0">
                <a:cs typeface="Arial" pitchFamily="34" charset="0"/>
              </a:rPr>
              <a:t>e-Court </a:t>
            </a:r>
            <a:r>
              <a:rPr lang="en-US" altLang="ko-KR" sz="2400" dirty="0" err="1">
                <a:cs typeface="Arial" pitchFamily="34" charset="0"/>
              </a:rPr>
              <a:t>Upaya</a:t>
            </a:r>
            <a:r>
              <a:rPr lang="en-US" altLang="ko-KR" sz="2400" dirty="0">
                <a:cs typeface="Arial" pitchFamily="34" charset="0"/>
              </a:rPr>
              <a:t> Hukum Banding, </a:t>
            </a:r>
            <a:r>
              <a:rPr lang="en-US" altLang="ko-KR" sz="2400" dirty="0" err="1">
                <a:cs typeface="Arial" pitchFamily="34" charset="0"/>
              </a:rPr>
              <a:t>terdapat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dirty="0" err="1">
                <a:cs typeface="Arial" pitchFamily="34" charset="0"/>
              </a:rPr>
              <a:t>penyesuaian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dirty="0" err="1">
                <a:cs typeface="Arial" pitchFamily="34" charset="0"/>
              </a:rPr>
              <a:t>sistem</a:t>
            </a:r>
            <a:r>
              <a:rPr lang="en-US" altLang="ko-KR" sz="2400" dirty="0">
                <a:cs typeface="Arial" pitchFamily="34" charset="0"/>
              </a:rPr>
              <a:t> </a:t>
            </a:r>
            <a:r>
              <a:rPr lang="en-US" altLang="ko-KR" sz="2400" i="1" dirty="0">
                <a:cs typeface="Arial" pitchFamily="34" charset="0"/>
              </a:rPr>
              <a:t>e-Court</a:t>
            </a:r>
            <a:r>
              <a:rPr lang="en-US" altLang="ko-KR" sz="2400" dirty="0">
                <a:cs typeface="Arial" pitchFamily="34" charset="0"/>
              </a:rPr>
              <a:t> di Tingkat </a:t>
            </a:r>
            <a:r>
              <a:rPr lang="en-US" altLang="ko-KR" sz="2400" dirty="0" err="1">
                <a:cs typeface="Arial" pitchFamily="34" charset="0"/>
              </a:rPr>
              <a:t>Pertama</a:t>
            </a:r>
            <a:r>
              <a:rPr lang="en-US" altLang="ko-KR" sz="2400" dirty="0">
                <a:cs typeface="Arial" pitchFamily="34" charset="0"/>
              </a:rPr>
              <a:t> :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685514" y="2706079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0E10D-1AAD-42B1-872C-E55118557DBA}"/>
              </a:ext>
            </a:extLst>
          </p:cNvPr>
          <p:cNvSpPr txBox="1"/>
          <p:nvPr/>
        </p:nvSpPr>
        <p:spPr>
          <a:xfrm>
            <a:off x="1160668" y="2795681"/>
            <a:ext cx="106543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err="1"/>
              <a:t>Penambahan</a:t>
            </a:r>
            <a:r>
              <a:rPr lang="en-US" sz="2000" dirty="0"/>
              <a:t> </a:t>
            </a:r>
            <a:r>
              <a:rPr lang="en-US" sz="2000" dirty="0" err="1"/>
              <a:t>kelengkapan</a:t>
            </a:r>
            <a:r>
              <a:rPr lang="en-US" sz="2000" dirty="0"/>
              <a:t> data </a:t>
            </a:r>
            <a:r>
              <a:rPr lang="en-US" sz="2000" dirty="0" err="1"/>
              <a:t>pihak</a:t>
            </a:r>
            <a:r>
              <a:rPr lang="en-US" sz="2000" dirty="0"/>
              <a:t> pada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i="1" dirty="0"/>
              <a:t>e-Court</a:t>
            </a:r>
            <a:endParaRPr lang="ko-KR" altLang="en-US" sz="20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801083" y="281379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D89EF14-63BF-4833-B86C-BF655C1C6D96}"/>
              </a:ext>
            </a:extLst>
          </p:cNvPr>
          <p:cNvSpPr/>
          <p:nvPr/>
        </p:nvSpPr>
        <p:spPr>
          <a:xfrm>
            <a:off x="685514" y="3483971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07EB8D-C2DD-49AD-9C1D-BCC8A65BB591}"/>
              </a:ext>
            </a:extLst>
          </p:cNvPr>
          <p:cNvSpPr txBox="1"/>
          <p:nvPr/>
        </p:nvSpPr>
        <p:spPr>
          <a:xfrm>
            <a:off x="1160669" y="3375892"/>
            <a:ext cx="1076262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err="1"/>
              <a:t>Pengisian</a:t>
            </a:r>
            <a:r>
              <a:rPr lang="en-US" sz="2000" dirty="0"/>
              <a:t> </a:t>
            </a:r>
            <a:r>
              <a:rPr lang="en-US" sz="2000" dirty="0" err="1"/>
              <a:t>referensi</a:t>
            </a:r>
            <a:r>
              <a:rPr lang="en-US" sz="2000" dirty="0"/>
              <a:t> data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libur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(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libur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diisi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otomatis</a:t>
            </a:r>
            <a:r>
              <a:rPr lang="en-US" sz="2000" dirty="0"/>
              <a:t> oleh </a:t>
            </a:r>
            <a:r>
              <a:rPr lang="en-US" sz="2000" dirty="0" err="1"/>
              <a:t>sistem</a:t>
            </a:r>
            <a:r>
              <a:rPr lang="en-US" sz="2000" dirty="0"/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450CB6-40BB-4C44-BC98-748704DF1E5D}"/>
              </a:ext>
            </a:extLst>
          </p:cNvPr>
          <p:cNvSpPr txBox="1"/>
          <p:nvPr/>
        </p:nvSpPr>
        <p:spPr>
          <a:xfrm>
            <a:off x="801083" y="359169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7CBE34-A8EB-4A03-826F-BED437FD22F5}"/>
              </a:ext>
            </a:extLst>
          </p:cNvPr>
          <p:cNvSpPr/>
          <p:nvPr/>
        </p:nvSpPr>
        <p:spPr>
          <a:xfrm>
            <a:off x="696256" y="4314518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3</a:t>
            </a:r>
            <a:endParaRPr lang="ko-KR" alt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11C389-3626-435D-8E6C-716F5CAB54B9}"/>
              </a:ext>
            </a:extLst>
          </p:cNvPr>
          <p:cNvSpPr txBox="1"/>
          <p:nvPr/>
        </p:nvSpPr>
        <p:spPr>
          <a:xfrm>
            <a:off x="801083" y="500990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F87B8E1-B391-4C8C-9BA6-4A4F70DF8D7C}"/>
              </a:ext>
            </a:extLst>
          </p:cNvPr>
          <p:cNvSpPr/>
          <p:nvPr/>
        </p:nvSpPr>
        <p:spPr>
          <a:xfrm>
            <a:off x="670617" y="5356337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4</a:t>
            </a:r>
            <a:endParaRPr lang="ko-KR" alt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149927" y="5225351"/>
            <a:ext cx="106543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err="1"/>
              <a:t>Memastikan</a:t>
            </a:r>
            <a:r>
              <a:rPr lang="en-US" sz="2000" dirty="0"/>
              <a:t> </a:t>
            </a:r>
            <a:r>
              <a:rPr lang="en-US" sz="2000" dirty="0" err="1"/>
              <a:t>kesesuaian</a:t>
            </a:r>
            <a:r>
              <a:rPr lang="en-US" sz="2000" dirty="0"/>
              <a:t> data </a:t>
            </a:r>
            <a:r>
              <a:rPr lang="en-US" sz="2000" dirty="0" err="1"/>
              <a:t>pihak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e-Court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Aplikasi</a:t>
            </a:r>
            <a:r>
              <a:rPr lang="en-US" sz="2000" dirty="0"/>
              <a:t> SIPP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surat</a:t>
            </a:r>
            <a:r>
              <a:rPr lang="en-US" sz="2000" dirty="0"/>
              <a:t> </a:t>
            </a:r>
            <a:r>
              <a:rPr lang="en-US" sz="2000" dirty="0" err="1"/>
              <a:t>gugatan</a:t>
            </a:r>
            <a:r>
              <a:rPr lang="en-US" sz="2000" dirty="0"/>
              <a:t> yang </a:t>
            </a:r>
            <a:r>
              <a:rPr lang="en-US" sz="2000" dirty="0" err="1"/>
              <a:t>diunggah</a:t>
            </a:r>
            <a:endParaRPr lang="en-US" sz="2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B324BF-B98E-4CDD-AD79-F4653D748F28}"/>
              </a:ext>
            </a:extLst>
          </p:cNvPr>
          <p:cNvSpPr txBox="1"/>
          <p:nvPr/>
        </p:nvSpPr>
        <p:spPr>
          <a:xfrm>
            <a:off x="790341" y="574173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49927" y="6092801"/>
            <a:ext cx="10665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/>
              <a:t>Penambahan</a:t>
            </a:r>
            <a:r>
              <a:rPr lang="en-US" sz="2000" dirty="0"/>
              <a:t> </a:t>
            </a:r>
            <a:r>
              <a:rPr lang="en-US" sz="2000" dirty="0" err="1"/>
              <a:t>fitur</a:t>
            </a:r>
            <a:r>
              <a:rPr lang="en-US" sz="2000" dirty="0"/>
              <a:t> FAQ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87B8E1-B391-4C8C-9BA6-4A4F70DF8D7C}"/>
              </a:ext>
            </a:extLst>
          </p:cNvPr>
          <p:cNvSpPr/>
          <p:nvPr/>
        </p:nvSpPr>
        <p:spPr>
          <a:xfrm>
            <a:off x="668333" y="6103414"/>
            <a:ext cx="430886" cy="4308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/>
              <a:t>5</a:t>
            </a:r>
            <a:endParaRPr lang="ko-KR" alt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B324BF-B98E-4CDD-AD79-F4653D748F28}"/>
              </a:ext>
            </a:extLst>
          </p:cNvPr>
          <p:cNvSpPr txBox="1"/>
          <p:nvPr/>
        </p:nvSpPr>
        <p:spPr>
          <a:xfrm>
            <a:off x="784556" y="642657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43B771-5A34-2C4E-8598-8B1C42A3A7D4}"/>
              </a:ext>
            </a:extLst>
          </p:cNvPr>
          <p:cNvSpPr txBox="1"/>
          <p:nvPr/>
        </p:nvSpPr>
        <p:spPr>
          <a:xfrm>
            <a:off x="1160668" y="4263879"/>
            <a:ext cx="106543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err="1"/>
              <a:t>Notifikasi</a:t>
            </a:r>
            <a:r>
              <a:rPr lang="en-US" sz="2000" dirty="0"/>
              <a:t> via </a:t>
            </a:r>
            <a:r>
              <a:rPr lang="en-US" sz="2000" i="1" dirty="0"/>
              <a:t>email</a:t>
            </a:r>
            <a:r>
              <a:rPr lang="en-US" sz="2000" dirty="0"/>
              <a:t> dan 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r>
              <a:rPr lang="en-US" sz="2000" i="1" dirty="0"/>
              <a:t>e-Court</a:t>
            </a:r>
            <a:r>
              <a:rPr lang="en-US" sz="2000" dirty="0"/>
              <a:t> </a:t>
            </a:r>
            <a:r>
              <a:rPr lang="en-US" sz="2000" dirty="0" err="1"/>
              <a:t>perihal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melewati</a:t>
            </a:r>
            <a:r>
              <a:rPr lang="en-US" sz="2000" dirty="0"/>
              <a:t> masa </a:t>
            </a:r>
            <a:r>
              <a:rPr lang="en-US" sz="2000" dirty="0" err="1"/>
              <a:t>pengajuan</a:t>
            </a:r>
            <a:r>
              <a:rPr lang="en-US" sz="2000" dirty="0"/>
              <a:t> </a:t>
            </a:r>
            <a:r>
              <a:rPr lang="en-US" sz="2000" dirty="0" err="1"/>
              <a:t>permohonan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Hukum Banding (14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208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6542</TotalTime>
  <Words>636</Words>
  <Application>Microsoft Macintosh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Microsoft Office User</cp:lastModifiedBy>
  <cp:revision>175</cp:revision>
  <dcterms:created xsi:type="dcterms:W3CDTF">2018-04-24T17:14:44Z</dcterms:created>
  <dcterms:modified xsi:type="dcterms:W3CDTF">2020-08-11T14:54:27Z</dcterms:modified>
</cp:coreProperties>
</file>